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72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Strategic Actions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8800" y="3203258"/>
            <a:ext cx="340162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30906" y="3196233"/>
            <a:ext cx="2865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30906" y="36866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Highlight top-rated and best-selling products in marketing campaigns.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4873109"/>
            <a:ext cx="340162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30906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30906" y="535650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Focus efforts on high-revenue age groups and express-shipping users for maximum impact.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8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87736"/>
            <a:ext cx="3664744" cy="3182422"/>
          </a:xfrm>
          <a:prstGeom prst="roundRect">
            <a:avLst>
              <a:gd name="adj" fmla="val 4597"/>
            </a:avLst>
          </a:prstGeom>
          <a:solidFill>
            <a:srgbClr val="403234"/>
          </a:solidFill>
          <a:ln w="30480">
            <a:solidFill>
              <a:srgbClr val="786A6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49710" y="1887736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E2C2B3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2145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2635448"/>
            <a:ext cx="30587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Analyze 3,900 purchases to understand spending patterns, customer segments, product preferences, and subscription behavior.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1887736"/>
            <a:ext cx="3664863" cy="3182422"/>
          </a:xfrm>
          <a:prstGeom prst="roundRect">
            <a:avLst>
              <a:gd name="adj" fmla="val 4597"/>
            </a:avLst>
          </a:prstGeom>
          <a:solidFill>
            <a:srgbClr val="403234"/>
          </a:solidFill>
          <a:ln w="30480">
            <a:solidFill>
              <a:srgbClr val="786A6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41268" y="1887736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E2C2B3"/>
          </a:solidFill>
          <a:ln/>
        </p:spPr>
      </p:sp>
      <p:sp>
        <p:nvSpPr>
          <p:cNvPr id="10" name="Text 7"/>
          <p:cNvSpPr/>
          <p:nvPr/>
        </p:nvSpPr>
        <p:spPr>
          <a:xfrm>
            <a:off x="10520482" y="2145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20482" y="2635448"/>
            <a:ext cx="30588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Transactional data across various product categories.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296972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403234"/>
          </a:solidFill>
          <a:ln w="30480">
            <a:solidFill>
              <a:srgbClr val="786A6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49710" y="5296972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E2C2B3"/>
          </a:solidFill>
          <a:ln/>
        </p:spPr>
      </p:sp>
      <p:sp>
        <p:nvSpPr>
          <p:cNvPr id="14" name="Text 11"/>
          <p:cNvSpPr/>
          <p:nvPr/>
        </p:nvSpPr>
        <p:spPr>
          <a:xfrm>
            <a:off x="6628924" y="5554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28924" y="6044684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Provide actionable insights for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850" y="406122"/>
            <a:ext cx="3692247" cy="461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Dataset Summary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6850" y="1236702"/>
            <a:ext cx="184606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Key Features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16850" y="1615083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Customer demographics (Age, Gender, Location, Subscription Status)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6850" y="1902976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Purchase details (Item, Category, Amount, Season, Size, Color)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16850" y="2190869"/>
            <a:ext cx="661820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Shopping behavior (Discount, Promo Code, Previous Purchases, Frequency, Review Rating, Shipping Type)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502962" y="1236702"/>
            <a:ext cx="184606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Snapshot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02962" y="1615083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3,900 Rows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7502962" y="1902976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18 Columns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7502962" y="2190869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37 missing values in "Review Rating"</a:t>
            </a:r>
            <a:endParaRPr lang="en-US" sz="11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2962" y="2593181"/>
            <a:ext cx="6618208" cy="66182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4218" y="643414"/>
            <a:ext cx="7868364" cy="11389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Exploratory Data Analysis (Python)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24218" y="2055733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24218" y="2342555"/>
            <a:ext cx="786836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6" name="Text 3"/>
          <p:cNvSpPr/>
          <p:nvPr/>
        </p:nvSpPr>
        <p:spPr>
          <a:xfrm>
            <a:off x="6124218" y="2479358"/>
            <a:ext cx="2278261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Preparation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124218" y="2873454"/>
            <a:ext cx="786836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Loading, initial exploration, and handling missing values (imputed median rating).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124218" y="3483888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124218" y="3770709"/>
            <a:ext cx="786836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0" name="Text 7"/>
          <p:cNvSpPr/>
          <p:nvPr/>
        </p:nvSpPr>
        <p:spPr>
          <a:xfrm>
            <a:off x="6124218" y="3907512"/>
            <a:ext cx="282702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Column Standardization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124218" y="4301609"/>
            <a:ext cx="786836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Renamed columns to snake_case for readability.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124218" y="4912043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24218" y="5198864"/>
            <a:ext cx="786836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4" name="Text 11"/>
          <p:cNvSpPr/>
          <p:nvPr/>
        </p:nvSpPr>
        <p:spPr>
          <a:xfrm>
            <a:off x="6124218" y="5335667"/>
            <a:ext cx="2360295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124218" y="5729764"/>
            <a:ext cx="786836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Created 'age_group' and 'purchase_frequency_days'.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124218" y="6340197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124218" y="6627019"/>
            <a:ext cx="786836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8" name="Text 15"/>
          <p:cNvSpPr/>
          <p:nvPr/>
        </p:nvSpPr>
        <p:spPr>
          <a:xfrm>
            <a:off x="6124218" y="6763822"/>
            <a:ext cx="2434709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124218" y="7157918"/>
            <a:ext cx="786836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Loaded cleaned data into PostgreSQL for SQL analysis.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40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2098" y="465177"/>
            <a:ext cx="5151120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Analysis using SQL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592098" y="1501378"/>
            <a:ext cx="7959804" cy="1251347"/>
          </a:xfrm>
          <a:prstGeom prst="roundRect">
            <a:avLst>
              <a:gd name="adj" fmla="val 8769"/>
            </a:avLst>
          </a:prstGeom>
          <a:solidFill>
            <a:srgbClr val="403234"/>
          </a:solidFill>
          <a:ln/>
        </p:spPr>
      </p:sp>
      <p:sp>
        <p:nvSpPr>
          <p:cNvPr id="5" name="Shape 2"/>
          <p:cNvSpPr/>
          <p:nvPr/>
        </p:nvSpPr>
        <p:spPr>
          <a:xfrm>
            <a:off x="592098" y="1478518"/>
            <a:ext cx="7959804" cy="91440"/>
          </a:xfrm>
          <a:prstGeom prst="roundRect">
            <a:avLst>
              <a:gd name="adj" fmla="val 27755"/>
            </a:avLst>
          </a:prstGeom>
          <a:solidFill>
            <a:srgbClr val="E2C2B3"/>
          </a:solidFill>
          <a:ln/>
        </p:spPr>
      </p:sp>
      <p:sp>
        <p:nvSpPr>
          <p:cNvPr id="6" name="Shape 3"/>
          <p:cNvSpPr/>
          <p:nvPr/>
        </p:nvSpPr>
        <p:spPr>
          <a:xfrm>
            <a:off x="4318218" y="1247656"/>
            <a:ext cx="507563" cy="507563"/>
          </a:xfrm>
          <a:prstGeom prst="roundRect">
            <a:avLst>
              <a:gd name="adj" fmla="val 180155"/>
            </a:avLst>
          </a:prstGeom>
          <a:solidFill>
            <a:srgbClr val="E2C2B3"/>
          </a:solidFill>
          <a:ln/>
        </p:spPr>
      </p:sp>
      <p:sp>
        <p:nvSpPr>
          <p:cNvPr id="7" name="Text 4"/>
          <p:cNvSpPr/>
          <p:nvPr/>
        </p:nvSpPr>
        <p:spPr>
          <a:xfrm>
            <a:off x="4470499" y="1374577"/>
            <a:ext cx="203002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84146" y="1924288"/>
            <a:ext cx="2114907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Revenue by Gender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84146" y="2290048"/>
            <a:ext cx="7575709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Female: $75,191, Male: $157,890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92098" y="3175635"/>
            <a:ext cx="7959804" cy="1251347"/>
          </a:xfrm>
          <a:prstGeom prst="roundRect">
            <a:avLst>
              <a:gd name="adj" fmla="val 8769"/>
            </a:avLst>
          </a:prstGeom>
          <a:solidFill>
            <a:srgbClr val="403234"/>
          </a:solidFill>
          <a:ln/>
        </p:spPr>
      </p:sp>
      <p:sp>
        <p:nvSpPr>
          <p:cNvPr id="11" name="Shape 8"/>
          <p:cNvSpPr/>
          <p:nvPr/>
        </p:nvSpPr>
        <p:spPr>
          <a:xfrm>
            <a:off x="592098" y="3152775"/>
            <a:ext cx="7959804" cy="91440"/>
          </a:xfrm>
          <a:prstGeom prst="roundRect">
            <a:avLst>
              <a:gd name="adj" fmla="val 27755"/>
            </a:avLst>
          </a:prstGeom>
          <a:solidFill>
            <a:srgbClr val="E2C2B3"/>
          </a:solidFill>
          <a:ln/>
        </p:spPr>
      </p:sp>
      <p:sp>
        <p:nvSpPr>
          <p:cNvPr id="12" name="Shape 9"/>
          <p:cNvSpPr/>
          <p:nvPr/>
        </p:nvSpPr>
        <p:spPr>
          <a:xfrm>
            <a:off x="4318218" y="2921913"/>
            <a:ext cx="507563" cy="507563"/>
          </a:xfrm>
          <a:prstGeom prst="roundRect">
            <a:avLst>
              <a:gd name="adj" fmla="val 180155"/>
            </a:avLst>
          </a:prstGeom>
          <a:solidFill>
            <a:srgbClr val="E2C2B3"/>
          </a:solidFill>
          <a:ln/>
        </p:spPr>
      </p:sp>
      <p:sp>
        <p:nvSpPr>
          <p:cNvPr id="13" name="Text 10"/>
          <p:cNvSpPr/>
          <p:nvPr/>
        </p:nvSpPr>
        <p:spPr>
          <a:xfrm>
            <a:off x="4470499" y="3048833"/>
            <a:ext cx="203002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84146" y="3598545"/>
            <a:ext cx="329160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High-Spending Discount Users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84146" y="3964305"/>
            <a:ext cx="7575709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Identified customers using discounts but spending above average.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592098" y="4849892"/>
            <a:ext cx="7959804" cy="1251347"/>
          </a:xfrm>
          <a:prstGeom prst="roundRect">
            <a:avLst>
              <a:gd name="adj" fmla="val 8769"/>
            </a:avLst>
          </a:prstGeom>
          <a:solidFill>
            <a:srgbClr val="403234"/>
          </a:solidFill>
          <a:ln/>
        </p:spPr>
      </p:sp>
      <p:sp>
        <p:nvSpPr>
          <p:cNvPr id="17" name="Shape 14"/>
          <p:cNvSpPr/>
          <p:nvPr/>
        </p:nvSpPr>
        <p:spPr>
          <a:xfrm>
            <a:off x="592098" y="4827032"/>
            <a:ext cx="7959804" cy="91440"/>
          </a:xfrm>
          <a:prstGeom prst="roundRect">
            <a:avLst>
              <a:gd name="adj" fmla="val 27755"/>
            </a:avLst>
          </a:prstGeom>
          <a:solidFill>
            <a:srgbClr val="E2C2B3"/>
          </a:solidFill>
          <a:ln/>
        </p:spPr>
      </p:sp>
      <p:sp>
        <p:nvSpPr>
          <p:cNvPr id="18" name="Shape 15"/>
          <p:cNvSpPr/>
          <p:nvPr/>
        </p:nvSpPr>
        <p:spPr>
          <a:xfrm>
            <a:off x="4318218" y="4596170"/>
            <a:ext cx="507563" cy="507563"/>
          </a:xfrm>
          <a:prstGeom prst="roundRect">
            <a:avLst>
              <a:gd name="adj" fmla="val 180155"/>
            </a:avLst>
          </a:prstGeom>
          <a:solidFill>
            <a:srgbClr val="E2C2B3"/>
          </a:solidFill>
          <a:ln/>
        </p:spPr>
      </p:sp>
      <p:sp>
        <p:nvSpPr>
          <p:cNvPr id="19" name="Text 16"/>
          <p:cNvSpPr/>
          <p:nvPr/>
        </p:nvSpPr>
        <p:spPr>
          <a:xfrm>
            <a:off x="4470499" y="4723090"/>
            <a:ext cx="203002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784146" y="5272802"/>
            <a:ext cx="2675811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Top 5 Products by Rating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784146" y="5638562"/>
            <a:ext cx="7575709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Gloves (3.86), Sandals (3.84), Boots (3.82), Hat (3.80), Skirt (3.78)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592098" y="6524149"/>
            <a:ext cx="7959804" cy="1251347"/>
          </a:xfrm>
          <a:prstGeom prst="roundRect">
            <a:avLst>
              <a:gd name="adj" fmla="val 8769"/>
            </a:avLst>
          </a:prstGeom>
          <a:solidFill>
            <a:srgbClr val="403234"/>
          </a:solidFill>
          <a:ln/>
        </p:spPr>
      </p:sp>
      <p:sp>
        <p:nvSpPr>
          <p:cNvPr id="23" name="Shape 20"/>
          <p:cNvSpPr/>
          <p:nvPr/>
        </p:nvSpPr>
        <p:spPr>
          <a:xfrm>
            <a:off x="592098" y="6501289"/>
            <a:ext cx="7959804" cy="91440"/>
          </a:xfrm>
          <a:prstGeom prst="roundRect">
            <a:avLst>
              <a:gd name="adj" fmla="val 27755"/>
            </a:avLst>
          </a:prstGeom>
          <a:solidFill>
            <a:srgbClr val="E2C2B3"/>
          </a:solidFill>
          <a:ln/>
        </p:spPr>
      </p:sp>
      <p:sp>
        <p:nvSpPr>
          <p:cNvPr id="24" name="Shape 21"/>
          <p:cNvSpPr/>
          <p:nvPr/>
        </p:nvSpPr>
        <p:spPr>
          <a:xfrm>
            <a:off x="4318218" y="6270427"/>
            <a:ext cx="507563" cy="507563"/>
          </a:xfrm>
          <a:prstGeom prst="roundRect">
            <a:avLst>
              <a:gd name="adj" fmla="val 180155"/>
            </a:avLst>
          </a:prstGeom>
          <a:solidFill>
            <a:srgbClr val="E2C2B3"/>
          </a:solidFill>
          <a:ln/>
        </p:spPr>
      </p:sp>
      <p:sp>
        <p:nvSpPr>
          <p:cNvPr id="25" name="Text 22"/>
          <p:cNvSpPr/>
          <p:nvPr/>
        </p:nvSpPr>
        <p:spPr>
          <a:xfrm>
            <a:off x="4470499" y="6397347"/>
            <a:ext cx="203002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4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784146" y="6947059"/>
            <a:ext cx="291607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Shipping Type Comparison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784146" y="7312819"/>
            <a:ext cx="7575709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Standard: $58.46, Express: $60.48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9700" y="536853"/>
            <a:ext cx="7777401" cy="1219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Insights: Customer Behavior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9700" y="2342317"/>
            <a:ext cx="3791069" cy="3424714"/>
          </a:xfrm>
          <a:prstGeom prst="roundRect">
            <a:avLst>
              <a:gd name="adj" fmla="val 3204"/>
            </a:avLst>
          </a:prstGeom>
          <a:solidFill>
            <a:srgbClr val="403234"/>
          </a:solidFill>
          <a:ln/>
        </p:spPr>
      </p:sp>
      <p:sp>
        <p:nvSpPr>
          <p:cNvPr id="5" name="Shape 2"/>
          <p:cNvSpPr/>
          <p:nvPr/>
        </p:nvSpPr>
        <p:spPr>
          <a:xfrm>
            <a:off x="6169700" y="2319457"/>
            <a:ext cx="3791069" cy="91440"/>
          </a:xfrm>
          <a:prstGeom prst="roundRect">
            <a:avLst>
              <a:gd name="adj" fmla="val 32026"/>
            </a:avLst>
          </a:prstGeom>
          <a:solidFill>
            <a:srgbClr val="E2C2B3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2049542"/>
            <a:ext cx="585668" cy="585668"/>
          </a:xfrm>
          <a:prstGeom prst="roundRect">
            <a:avLst>
              <a:gd name="adj" fmla="val 156129"/>
            </a:avLst>
          </a:prstGeom>
          <a:solidFill>
            <a:srgbClr val="E2C2B3"/>
          </a:solidFill>
          <a:ln/>
        </p:spPr>
      </p:sp>
      <p:sp>
        <p:nvSpPr>
          <p:cNvPr id="7" name="Text 4"/>
          <p:cNvSpPr/>
          <p:nvPr/>
        </p:nvSpPr>
        <p:spPr>
          <a:xfrm>
            <a:off x="7948077" y="2195989"/>
            <a:ext cx="23419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387703" y="2830354"/>
            <a:ext cx="3355062" cy="610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Subscribers vs. Non-Subscribers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87703" y="3557468"/>
            <a:ext cx="3355062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Subscribers: 1,053 customers, Avg Spend: $59.49, Total Revenue: $62,645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387703" y="4611767"/>
            <a:ext cx="3355062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Non-Subscribers: 2,847 customers, Avg Spend: $59.87, Total Revenue: $170,436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10155912" y="2342317"/>
            <a:ext cx="3791188" cy="3424714"/>
          </a:xfrm>
          <a:prstGeom prst="roundRect">
            <a:avLst>
              <a:gd name="adj" fmla="val 3204"/>
            </a:avLst>
          </a:prstGeom>
          <a:solidFill>
            <a:srgbClr val="403234"/>
          </a:solidFill>
          <a:ln/>
        </p:spPr>
      </p:sp>
      <p:sp>
        <p:nvSpPr>
          <p:cNvPr id="12" name="Shape 9"/>
          <p:cNvSpPr/>
          <p:nvPr/>
        </p:nvSpPr>
        <p:spPr>
          <a:xfrm>
            <a:off x="10155912" y="2319457"/>
            <a:ext cx="3791188" cy="91440"/>
          </a:xfrm>
          <a:prstGeom prst="roundRect">
            <a:avLst>
              <a:gd name="adj" fmla="val 32026"/>
            </a:avLst>
          </a:prstGeom>
          <a:solidFill>
            <a:srgbClr val="E2C2B3"/>
          </a:solidFill>
          <a:ln/>
        </p:spPr>
      </p:sp>
      <p:sp>
        <p:nvSpPr>
          <p:cNvPr id="13" name="Shape 10"/>
          <p:cNvSpPr/>
          <p:nvPr/>
        </p:nvSpPr>
        <p:spPr>
          <a:xfrm>
            <a:off x="11758672" y="2049542"/>
            <a:ext cx="585668" cy="585668"/>
          </a:xfrm>
          <a:prstGeom prst="roundRect">
            <a:avLst>
              <a:gd name="adj" fmla="val 156129"/>
            </a:avLst>
          </a:prstGeom>
          <a:solidFill>
            <a:srgbClr val="E2C2B3"/>
          </a:solidFill>
          <a:ln/>
        </p:spPr>
      </p:sp>
      <p:sp>
        <p:nvSpPr>
          <p:cNvPr id="14" name="Text 11"/>
          <p:cNvSpPr/>
          <p:nvPr/>
        </p:nvSpPr>
        <p:spPr>
          <a:xfrm>
            <a:off x="11934408" y="2195989"/>
            <a:ext cx="23419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373916" y="2830354"/>
            <a:ext cx="3355181" cy="610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Discount-Dependent Products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0373916" y="3557468"/>
            <a:ext cx="3355181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Hat (50%), Sneakers (49.66%), Coat (49.07%), Sweater (48.17%), Pants (47.37%)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169700" y="6254948"/>
            <a:ext cx="7777401" cy="1440537"/>
          </a:xfrm>
          <a:prstGeom prst="roundRect">
            <a:avLst>
              <a:gd name="adj" fmla="val 7617"/>
            </a:avLst>
          </a:prstGeom>
          <a:solidFill>
            <a:srgbClr val="403234"/>
          </a:solidFill>
          <a:ln/>
        </p:spPr>
      </p:sp>
      <p:sp>
        <p:nvSpPr>
          <p:cNvPr id="18" name="Shape 15"/>
          <p:cNvSpPr/>
          <p:nvPr/>
        </p:nvSpPr>
        <p:spPr>
          <a:xfrm>
            <a:off x="6169700" y="6232088"/>
            <a:ext cx="7777401" cy="91440"/>
          </a:xfrm>
          <a:prstGeom prst="roundRect">
            <a:avLst>
              <a:gd name="adj" fmla="val 32026"/>
            </a:avLst>
          </a:prstGeom>
          <a:solidFill>
            <a:srgbClr val="E2C2B3"/>
          </a:solidFill>
          <a:ln/>
        </p:spPr>
      </p:sp>
      <p:sp>
        <p:nvSpPr>
          <p:cNvPr id="19" name="Shape 16"/>
          <p:cNvSpPr/>
          <p:nvPr/>
        </p:nvSpPr>
        <p:spPr>
          <a:xfrm>
            <a:off x="9765566" y="5962174"/>
            <a:ext cx="585668" cy="585668"/>
          </a:xfrm>
          <a:prstGeom prst="roundRect">
            <a:avLst>
              <a:gd name="adj" fmla="val 156129"/>
            </a:avLst>
          </a:prstGeom>
          <a:solidFill>
            <a:srgbClr val="E2C2B3"/>
          </a:solidFill>
          <a:ln/>
        </p:spPr>
      </p:sp>
      <p:sp>
        <p:nvSpPr>
          <p:cNvPr id="20" name="Text 17"/>
          <p:cNvSpPr/>
          <p:nvPr/>
        </p:nvSpPr>
        <p:spPr>
          <a:xfrm>
            <a:off x="9941302" y="6108621"/>
            <a:ext cx="23419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6387703" y="6742986"/>
            <a:ext cx="299239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Segmentation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6387703" y="7165062"/>
            <a:ext cx="7341394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Loyal (3,116), Returning (701), New (83)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4496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2589" y="3341132"/>
            <a:ext cx="7241381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Insights: Product &amp; Age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2589" y="4588073"/>
            <a:ext cx="4266009" cy="2845237"/>
          </a:xfrm>
          <a:prstGeom prst="roundRect">
            <a:avLst>
              <a:gd name="adj" fmla="val 3857"/>
            </a:avLst>
          </a:prstGeom>
          <a:solidFill>
            <a:srgbClr val="403234"/>
          </a:solidFill>
          <a:ln/>
        </p:spPr>
      </p:sp>
      <p:sp>
        <p:nvSpPr>
          <p:cNvPr id="5" name="Shape 2"/>
          <p:cNvSpPr/>
          <p:nvPr/>
        </p:nvSpPr>
        <p:spPr>
          <a:xfrm>
            <a:off x="712589" y="4565213"/>
            <a:ext cx="4266009" cy="91440"/>
          </a:xfrm>
          <a:prstGeom prst="roundRect">
            <a:avLst>
              <a:gd name="adj" fmla="val 33399"/>
            </a:avLst>
          </a:prstGeom>
          <a:solidFill>
            <a:srgbClr val="E2C2B3"/>
          </a:solidFill>
          <a:ln/>
        </p:spPr>
      </p:sp>
      <p:sp>
        <p:nvSpPr>
          <p:cNvPr id="6" name="Shape 3"/>
          <p:cNvSpPr/>
          <p:nvPr/>
        </p:nvSpPr>
        <p:spPr>
          <a:xfrm>
            <a:off x="2540198" y="4282678"/>
            <a:ext cx="610791" cy="610791"/>
          </a:xfrm>
          <a:prstGeom prst="roundRect">
            <a:avLst>
              <a:gd name="adj" fmla="val 149708"/>
            </a:avLst>
          </a:prstGeom>
          <a:solidFill>
            <a:srgbClr val="E2C2B3"/>
          </a:solidFill>
          <a:ln/>
        </p:spPr>
      </p:sp>
      <p:sp>
        <p:nvSpPr>
          <p:cNvPr id="7" name="Text 4"/>
          <p:cNvSpPr/>
          <p:nvPr/>
        </p:nvSpPr>
        <p:spPr>
          <a:xfrm>
            <a:off x="2723436" y="4435316"/>
            <a:ext cx="244316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39046" y="5097066"/>
            <a:ext cx="3652004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Top 3 Products per Category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9046" y="5537359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Accessories: Jewelry, Sunglasses, Belt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39046" y="5985272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Clothing: Blouse, Pants, Shirt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39046" y="6433185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Footwear: Sandals, Shoes, Sneakers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39046" y="6881098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Outerwear: Jacket, Coat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182195" y="4588073"/>
            <a:ext cx="4266009" cy="2845237"/>
          </a:xfrm>
          <a:prstGeom prst="roundRect">
            <a:avLst>
              <a:gd name="adj" fmla="val 3857"/>
            </a:avLst>
          </a:prstGeom>
          <a:solidFill>
            <a:srgbClr val="403234"/>
          </a:solidFill>
          <a:ln/>
        </p:spPr>
      </p:sp>
      <p:sp>
        <p:nvSpPr>
          <p:cNvPr id="14" name="Shape 11"/>
          <p:cNvSpPr/>
          <p:nvPr/>
        </p:nvSpPr>
        <p:spPr>
          <a:xfrm>
            <a:off x="5182195" y="4565213"/>
            <a:ext cx="4266009" cy="91440"/>
          </a:xfrm>
          <a:prstGeom prst="roundRect">
            <a:avLst>
              <a:gd name="adj" fmla="val 33399"/>
            </a:avLst>
          </a:prstGeom>
          <a:solidFill>
            <a:srgbClr val="E2C2B3"/>
          </a:solidFill>
          <a:ln/>
        </p:spPr>
      </p:sp>
      <p:sp>
        <p:nvSpPr>
          <p:cNvPr id="15" name="Shape 12"/>
          <p:cNvSpPr/>
          <p:nvPr/>
        </p:nvSpPr>
        <p:spPr>
          <a:xfrm>
            <a:off x="7009805" y="4282678"/>
            <a:ext cx="610791" cy="610791"/>
          </a:xfrm>
          <a:prstGeom prst="roundRect">
            <a:avLst>
              <a:gd name="adj" fmla="val 149708"/>
            </a:avLst>
          </a:prstGeom>
          <a:solidFill>
            <a:srgbClr val="E2C2B3"/>
          </a:solidFill>
          <a:ln/>
        </p:spPr>
      </p:sp>
      <p:sp>
        <p:nvSpPr>
          <p:cNvPr id="16" name="Text 13"/>
          <p:cNvSpPr/>
          <p:nvPr/>
        </p:nvSpPr>
        <p:spPr>
          <a:xfrm>
            <a:off x="7193042" y="4435316"/>
            <a:ext cx="244316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5408652" y="5097066"/>
            <a:ext cx="3813096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Repeat Buyers &amp; Subscriptions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5408652" y="5855494"/>
            <a:ext cx="3813096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Repeat buyers (&gt;5 purchases): 958 subscribers vs. 2,518 non-subscribers.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651802" y="4588073"/>
            <a:ext cx="4266009" cy="2845237"/>
          </a:xfrm>
          <a:prstGeom prst="roundRect">
            <a:avLst>
              <a:gd name="adj" fmla="val 3857"/>
            </a:avLst>
          </a:prstGeom>
          <a:solidFill>
            <a:srgbClr val="403234"/>
          </a:solidFill>
          <a:ln/>
        </p:spPr>
      </p:sp>
      <p:sp>
        <p:nvSpPr>
          <p:cNvPr id="20" name="Shape 17"/>
          <p:cNvSpPr/>
          <p:nvPr/>
        </p:nvSpPr>
        <p:spPr>
          <a:xfrm>
            <a:off x="9651802" y="4565213"/>
            <a:ext cx="4266009" cy="91440"/>
          </a:xfrm>
          <a:prstGeom prst="roundRect">
            <a:avLst>
              <a:gd name="adj" fmla="val 33399"/>
            </a:avLst>
          </a:prstGeom>
          <a:solidFill>
            <a:srgbClr val="E2C2B3"/>
          </a:solidFill>
          <a:ln/>
        </p:spPr>
      </p:sp>
      <p:sp>
        <p:nvSpPr>
          <p:cNvPr id="21" name="Shape 18"/>
          <p:cNvSpPr/>
          <p:nvPr/>
        </p:nvSpPr>
        <p:spPr>
          <a:xfrm>
            <a:off x="11479411" y="4282678"/>
            <a:ext cx="610791" cy="610791"/>
          </a:xfrm>
          <a:prstGeom prst="roundRect">
            <a:avLst>
              <a:gd name="adj" fmla="val 149708"/>
            </a:avLst>
          </a:prstGeom>
          <a:solidFill>
            <a:srgbClr val="E2C2B3"/>
          </a:solidFill>
          <a:ln/>
        </p:spPr>
      </p:sp>
      <p:sp>
        <p:nvSpPr>
          <p:cNvPr id="22" name="Text 19"/>
          <p:cNvSpPr/>
          <p:nvPr/>
        </p:nvSpPr>
        <p:spPr>
          <a:xfrm>
            <a:off x="11662648" y="4435316"/>
            <a:ext cx="244316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1900" dirty="0"/>
          </a:p>
        </p:txBody>
      </p:sp>
      <p:sp>
        <p:nvSpPr>
          <p:cNvPr id="23" name="Text 20"/>
          <p:cNvSpPr/>
          <p:nvPr/>
        </p:nvSpPr>
        <p:spPr>
          <a:xfrm>
            <a:off x="9878258" y="5097066"/>
            <a:ext cx="291072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Revenue by Age Group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9878258" y="5537359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Young Adult: $62,143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878258" y="5985272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Middle-aged: $59,197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878258" y="6433185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Adult: $55,978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9878258" y="6881098"/>
            <a:ext cx="3813096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Senior: $55,763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708672"/>
            <a:ext cx="4919305" cy="281225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408878"/>
            <a:ext cx="58727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An interactive dashboard was built to present these insights visually.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39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65200" y="2904173"/>
            <a:ext cx="340162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7306" y="2897148"/>
            <a:ext cx="288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017306" y="338756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Promote exclusive benefits to increase subscriber base.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00" y="4211122"/>
            <a:ext cx="340162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17306" y="4204097"/>
            <a:ext cx="40046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017306" y="469451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Reward repeat buyers to foster loyalty and move them to the "Loyal" segment.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200" y="5880973"/>
            <a:ext cx="340162" cy="3401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7306" y="5873948"/>
            <a:ext cx="33630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017306" y="63643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Optimize discount strategies to balance sales with profit margins.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2025-11-14T04:53:12Z</dcterms:created>
  <dcterms:modified xsi:type="dcterms:W3CDTF">2025-11-14T04:53:12Z</dcterms:modified>
</cp:coreProperties>
</file>